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y="5143500" cx="9144000"/>
  <p:notesSz cx="6858000" cy="9144000"/>
  <p:embeddedFontLst>
    <p:embeddedFont>
      <p:font typeface="Inria Sans"/>
      <p:regular r:id="rId65"/>
      <p:bold r:id="rId66"/>
      <p:italic r:id="rId67"/>
      <p:boldItalic r:id="rId68"/>
    </p:embeddedFont>
    <p:embeddedFont>
      <p:font typeface="Inria Sans Light"/>
      <p:regular r:id="rId69"/>
      <p:bold r:id="rId70"/>
      <p:italic r:id="rId71"/>
      <p:boldItalic r:id="rId72"/>
    </p:embeddedFont>
    <p:embeddedFont>
      <p:font typeface="Damion"/>
      <p:regular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Damion-regular.fntdata"/><Relationship Id="rId72" Type="http://schemas.openxmlformats.org/officeDocument/2006/relationships/font" Target="fonts/InriaSansLight-boldItalic.fntdata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InriaSansLight-italic.fntdata"/><Relationship Id="rId70" Type="http://schemas.openxmlformats.org/officeDocument/2006/relationships/font" Target="fonts/InriaSansLight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InriaSans-bold.fntdata"/><Relationship Id="rId21" Type="http://schemas.openxmlformats.org/officeDocument/2006/relationships/slide" Target="slides/slide17.xml"/><Relationship Id="rId65" Type="http://schemas.openxmlformats.org/officeDocument/2006/relationships/font" Target="fonts/InriaSans-regular.fntdata"/><Relationship Id="rId24" Type="http://schemas.openxmlformats.org/officeDocument/2006/relationships/slide" Target="slides/slide20.xml"/><Relationship Id="rId68" Type="http://schemas.openxmlformats.org/officeDocument/2006/relationships/font" Target="fonts/InriaSans-boldItalic.fntdata"/><Relationship Id="rId23" Type="http://schemas.openxmlformats.org/officeDocument/2006/relationships/slide" Target="slides/slide19.xml"/><Relationship Id="rId67" Type="http://schemas.openxmlformats.org/officeDocument/2006/relationships/font" Target="fonts/InriaSans-italic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InriaSansLight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81bad408b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881bad408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81bad408b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81bad408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81bad408b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81bad408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ef352be0a_0_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fef352be0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ef352be0a_0_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fef352be0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fef352be0a_0_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fef352be0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fef352be0a_0_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fef352be0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fef352be0a_0_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fef352be0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ef352be0a_0_9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ef352be0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fef352be0a_0_1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fef352be0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ef352be0a_0_1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ef352be0a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ef352be0a_0_1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fef352be0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ef352be0a_0_1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fef352be0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fef352be0a_0_1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fef352be0a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fef352be0a_0_1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fef352be0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fef352be0a_0_1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fef352be0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fef352be0a_0_1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fef352be0a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ef352be0a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fef352be0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fef352be0a_0_2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fef352be0a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ef352be0a_0_1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ef352be0a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ef352be0a_0_3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fef352be0a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ef352be0a_0_30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fef352be0a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fef352be0a_0_2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fef352be0a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fef352be0a_0_1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fef352be0a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fef352be0a_0_3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fef352be0a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fef352be0a_0_2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fef352be0a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fef352be0a_0_1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fef352be0a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fef352be0a_0_3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fef352be0a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fef352be0a_0_3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fef352be0a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fef352be0a_0_1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fef352be0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ef352be0a_0_3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fef352be0a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fef352be0a_0_2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fef352be0a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ef352be0a_0_20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fef352be0a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fef352be0a_0_3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fef352be0a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fef352be0a_0_2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fef352be0a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fef352be0a_0_2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fef352be0a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fef352be0a_0_2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fef352be0a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fef352be0a_0_36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fef352be0a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fef352be0a_0_3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fef352be0a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fef352be0a_0_2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fef352be0a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ef352be0a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fef352be0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fef352be0a_0_3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fef352be0a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fef352be0a_0_2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fef352be0a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fef352be0a_0_3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fef352be0a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fef352be0a_0_2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fef352be0a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fef352be0a_0_3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fef352be0a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fef352be0a_0_4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fef352be0a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fef352be0a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fef352be0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fef352be0a_0_2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fef352be0a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fef352be0a_0_4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fef352be0a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fef352be0a_0_2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fef352be0a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fef352be0a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fef352be0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fef352be0a_0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fef352be0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fef352be0a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fef352be0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ef352be0a_0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fef352be0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2400"/>
            <a:ext cx="9144000" cy="4857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2756850" y="1419375"/>
            <a:ext cx="3512100" cy="230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Double scribble">
  <p:cSld name="BLANK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" name="Google Shape;51;p11"/>
          <p:cNvGrpSpPr/>
          <p:nvPr/>
        </p:nvGrpSpPr>
        <p:grpSpPr>
          <a:xfrm>
            <a:off x="0" y="76197"/>
            <a:ext cx="9136444" cy="808889"/>
            <a:chOff x="0" y="1979997"/>
            <a:chExt cx="9136444" cy="808889"/>
          </a:xfrm>
        </p:grpSpPr>
        <p:pic>
          <p:nvPicPr>
            <p:cNvPr id="52" name="Google Shape;5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979997"/>
              <a:ext cx="4568501" cy="692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4567943" y="2096469"/>
              <a:ext cx="4568501" cy="6924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oogle Shape;54;p11"/>
          <p:cNvGrpSpPr/>
          <p:nvPr/>
        </p:nvGrpSpPr>
        <p:grpSpPr>
          <a:xfrm>
            <a:off x="7" y="4246796"/>
            <a:ext cx="9136432" cy="820516"/>
            <a:chOff x="7" y="3167771"/>
            <a:chExt cx="9136432" cy="820516"/>
          </a:xfrm>
        </p:grpSpPr>
        <p:pic>
          <p:nvPicPr>
            <p:cNvPr id="55" name="Google Shape;55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67938" y="3167771"/>
              <a:ext cx="4568501" cy="544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" y="3443262"/>
              <a:ext cx="4569624" cy="545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dk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3825"/>
            <a:ext cx="9144000" cy="4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ctrTitle"/>
          </p:nvPr>
        </p:nvSpPr>
        <p:spPr>
          <a:xfrm>
            <a:off x="2704650" y="1517188"/>
            <a:ext cx="3615600" cy="1165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2956900" y="2779413"/>
            <a:ext cx="3111000" cy="84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gradFill>
          <a:gsLst>
            <a:gs pos="0">
              <a:srgbClr val="FAEDF1"/>
            </a:gs>
            <a:gs pos="25000">
              <a:srgbClr val="EBF3FF"/>
            </a:gs>
            <a:gs pos="50000">
              <a:srgbClr val="EEFAF4"/>
            </a:gs>
            <a:gs pos="76000">
              <a:srgbClr val="F6FAED"/>
            </a:gs>
            <a:gs pos="100000">
              <a:srgbClr val="FFF4EA"/>
            </a:gs>
          </a:gsLst>
          <a:lin ang="0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3825"/>
            <a:ext cx="9144000" cy="4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788750" y="2161800"/>
            <a:ext cx="35664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1pPr>
            <a:lvl2pPr indent="-381000" lvl="1" marL="914400" rtl="0" algn="ctr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2pPr>
            <a:lvl3pPr indent="-381000" lvl="2" marL="1371600" rtl="0" algn="ctr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3pPr>
            <a:lvl4pPr indent="-381000" lvl="3" marL="1828800" rtl="0" algn="ctr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4pPr>
            <a:lvl5pPr indent="-381000" lvl="4" marL="2286000" rtl="0" algn="ctr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5pPr>
            <a:lvl6pPr indent="-381000" lvl="5" marL="2743200" rtl="0" algn="ctr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6pPr>
            <a:lvl7pPr indent="-381000" lvl="6" marL="3200400" rtl="0" algn="ctr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●"/>
              <a:defRPr>
                <a:latin typeface="Damion"/>
                <a:ea typeface="Damion"/>
                <a:cs typeface="Damion"/>
                <a:sym typeface="Damion"/>
              </a:defRPr>
            </a:lvl7pPr>
            <a:lvl8pPr indent="-381000" lvl="7" marL="3657600" rtl="0" algn="ctr">
              <a:spcBef>
                <a:spcPts val="800"/>
              </a:spcBef>
              <a:spcAft>
                <a:spcPts val="0"/>
              </a:spcAft>
              <a:buSzPts val="2400"/>
              <a:buFont typeface="Damion"/>
              <a:buChar char="○"/>
              <a:defRPr>
                <a:latin typeface="Damion"/>
                <a:ea typeface="Damion"/>
                <a:cs typeface="Damion"/>
                <a:sym typeface="Damion"/>
              </a:defRPr>
            </a:lvl8pPr>
            <a:lvl9pPr indent="-381000" lvl="8" marL="4114800" rtl="0" algn="ctr">
              <a:spcBef>
                <a:spcPts val="800"/>
              </a:spcBef>
              <a:spcAft>
                <a:spcPts val="800"/>
              </a:spcAft>
              <a:buSzPts val="2400"/>
              <a:buFont typeface="Damion"/>
              <a:buChar char="■"/>
              <a:defRPr>
                <a:latin typeface="Damion"/>
                <a:ea typeface="Damion"/>
                <a:cs typeface="Damion"/>
                <a:sym typeface="Damion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448050"/>
            <a:ext cx="914400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609963"/>
            <a:ext cx="9144000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855275" y="1201550"/>
            <a:ext cx="3473100" cy="24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15599" y="1201550"/>
            <a:ext cx="3473100" cy="24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771850"/>
            <a:ext cx="91440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855300" y="1201550"/>
            <a:ext cx="2315700" cy="262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3414200" y="1201550"/>
            <a:ext cx="2315700" cy="262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6" name="Google Shape;36;p7"/>
          <p:cNvSpPr txBox="1"/>
          <p:nvPr>
            <p:ph idx="3" type="body"/>
          </p:nvPr>
        </p:nvSpPr>
        <p:spPr>
          <a:xfrm>
            <a:off x="5973099" y="1201550"/>
            <a:ext cx="2315700" cy="262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3771850"/>
            <a:ext cx="91440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3648013"/>
            <a:ext cx="9144000" cy="1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/>
          <p:nvPr>
            <p:ph idx="1" type="body"/>
          </p:nvPr>
        </p:nvSpPr>
        <p:spPr>
          <a:xfrm>
            <a:off x="1821800" y="4440459"/>
            <a:ext cx="3902700" cy="2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3448050"/>
            <a:ext cx="91440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amion"/>
              <a:buNone/>
              <a:defRPr sz="3400">
                <a:solidFill>
                  <a:schemeClr val="dk2"/>
                </a:solidFill>
                <a:latin typeface="Damion"/>
                <a:ea typeface="Damion"/>
                <a:cs typeface="Damion"/>
                <a:sym typeface="Damio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1pPr>
            <a:lvl2pPr indent="-381000" lvl="1" marL="914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2pPr>
            <a:lvl3pPr indent="-381000" lvl="2" marL="1371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3pPr>
            <a:lvl4pPr indent="-381000" lvl="3" marL="18288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4pPr>
            <a:lvl5pPr indent="-381000" lvl="4" marL="2286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5pPr>
            <a:lvl6pPr indent="-381000" lvl="5" marL="2743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6pPr>
            <a:lvl7pPr indent="-381000" lvl="6" marL="3200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●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7pPr>
            <a:lvl8pPr indent="-381000" lvl="7" marL="3657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 Light"/>
              <a:buChar char="○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8pPr>
            <a:lvl9pPr indent="-381000" lvl="8" marL="41148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Inria Sans Light"/>
              <a:buChar char="■"/>
              <a:defRPr sz="2400">
                <a:solidFill>
                  <a:schemeClr val="dk1"/>
                </a:solidFill>
                <a:latin typeface="Inria Sans Light"/>
                <a:ea typeface="Inria Sans Light"/>
                <a:cs typeface="Inria Sans Light"/>
                <a:sym typeface="Inria Sans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1pPr>
            <a:lvl2pPr lvl="1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2pPr>
            <a:lvl3pPr lvl="2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3pPr>
            <a:lvl4pPr lvl="3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4pPr>
            <a:lvl5pPr lvl="4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5pPr>
            <a:lvl6pPr lvl="5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6pPr>
            <a:lvl7pPr lvl="6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7pPr>
            <a:lvl8pPr lvl="7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8pPr>
            <a:lvl9pPr lvl="8" rtl="0" algn="r">
              <a:buNone/>
              <a:defRPr sz="1300">
                <a:solidFill>
                  <a:schemeClr val="accent6"/>
                </a:solidFill>
                <a:latin typeface="Damion"/>
                <a:ea typeface="Damion"/>
                <a:cs typeface="Damion"/>
                <a:sym typeface="Damio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type="ctrTitle"/>
          </p:nvPr>
        </p:nvSpPr>
        <p:spPr>
          <a:xfrm>
            <a:off x="2756850" y="1419375"/>
            <a:ext cx="3512100" cy="230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Top 20 Must-Have Writing, Publishing, and Marketing Tools</a:t>
            </a:r>
            <a:endParaRPr sz="4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Editing and Revision Tools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Grammarly</a:t>
            </a:r>
            <a:r>
              <a:rPr lang="en"/>
              <a:t> (free!)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www.grammarly.com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AutoCrit </a:t>
            </a:r>
            <a:r>
              <a:rPr lang="en"/>
              <a:t>(free version, $12 mo annually)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https://www.autocrit.com/</a:t>
            </a:r>
            <a:endParaRPr/>
          </a:p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319" y="0"/>
            <a:ext cx="77171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63238"/>
            <a:ext cx="8698138" cy="441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Formatting Tools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Vellum</a:t>
            </a:r>
            <a:r>
              <a:rPr lang="en"/>
              <a:t> (Mac only, $250)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vellum.pub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Font typeface="Inria Sans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Atticus </a:t>
            </a:r>
            <a:r>
              <a:rPr lang="en"/>
              <a:t>($147)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www.atticus.io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InDesign</a:t>
            </a:r>
            <a:r>
              <a:rPr lang="en"/>
              <a:t> (professionals use this) Adobe ($21/mo)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www.adobe.com/products/indesign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4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2775" y="1591175"/>
            <a:ext cx="628650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275" y="991524"/>
            <a:ext cx="4745100" cy="415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424900" y="305625"/>
            <a:ext cx="137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Vellum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6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048" y="0"/>
            <a:ext cx="84609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0" y="207200"/>
            <a:ext cx="89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Vellum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13" y="379475"/>
            <a:ext cx="8175784" cy="473594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151550" y="0"/>
            <a:ext cx="136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Atticus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8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675" y="0"/>
            <a:ext cx="82295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0" y="454725"/>
            <a:ext cx="92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InDesign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9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87" y="0"/>
            <a:ext cx="88820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7543800" y="4119775"/>
            <a:ext cx="109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InDesign</a:t>
            </a:r>
            <a:endParaRPr b="1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eBook Conversion and Management Tools</a:t>
            </a:r>
            <a:endParaRPr/>
          </a:p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Draft 2 Digital</a:t>
            </a:r>
            <a:r>
              <a:rPr lang="en"/>
              <a:t> (ebook converter and </a:t>
            </a:r>
            <a:r>
              <a:rPr lang="en" u="sng"/>
              <a:t>publishes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www.draft2digital.com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Calibre </a:t>
            </a:r>
            <a:r>
              <a:rPr lang="en"/>
              <a:t>(convert, view, and EDIT ebook html) FREE!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calibre-ebook.com</a:t>
            </a:r>
            <a:endParaRPr/>
          </a:p>
        </p:txBody>
      </p:sp>
      <p:sp>
        <p:nvSpPr>
          <p:cNvPr id="193" name="Google Shape;193;p30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idx="4294967295" type="ctrTitle"/>
          </p:nvPr>
        </p:nvSpPr>
        <p:spPr>
          <a:xfrm>
            <a:off x="3436825" y="705075"/>
            <a:ext cx="51282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</a:rPr>
              <a:t>H</a:t>
            </a:r>
            <a:r>
              <a:rPr lang="en" sz="9600">
                <a:solidFill>
                  <a:schemeClr val="accent2"/>
                </a:solidFill>
              </a:rPr>
              <a:t>e</a:t>
            </a:r>
            <a:r>
              <a:rPr lang="en" sz="9600">
                <a:solidFill>
                  <a:schemeClr val="accent3"/>
                </a:solidFill>
              </a:rPr>
              <a:t>l</a:t>
            </a:r>
            <a:r>
              <a:rPr lang="en" sz="9600">
                <a:solidFill>
                  <a:schemeClr val="accent4"/>
                </a:solidFill>
              </a:rPr>
              <a:t>l</a:t>
            </a:r>
            <a:r>
              <a:rPr lang="en" sz="9600">
                <a:solidFill>
                  <a:schemeClr val="accent5"/>
                </a:solidFill>
              </a:rPr>
              <a:t>o</a:t>
            </a:r>
            <a:r>
              <a:rPr lang="en" sz="9600">
                <a:solidFill>
                  <a:schemeClr val="accent6"/>
                </a:solidFill>
              </a:rPr>
              <a:t>!</a:t>
            </a:r>
            <a:endParaRPr sz="9600">
              <a:solidFill>
                <a:schemeClr val="accent6"/>
              </a:solidFill>
            </a:endParaRPr>
          </a:p>
        </p:txBody>
      </p:sp>
      <p:sp>
        <p:nvSpPr>
          <p:cNvPr id="67" name="Google Shape;67;p13"/>
          <p:cNvSpPr txBox="1"/>
          <p:nvPr>
            <p:ph idx="4294967295" type="subTitle"/>
          </p:nvPr>
        </p:nvSpPr>
        <p:spPr>
          <a:xfrm>
            <a:off x="3436825" y="1904700"/>
            <a:ext cx="5128200" cy="115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Arielle Haughee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Author, Editor, Speaker, Publisher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Owner, Orange Blossom Publishing</a:t>
            </a:r>
            <a:endParaRPr sz="2000"/>
          </a:p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75" y="549975"/>
            <a:ext cx="2314998" cy="231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00" y="922675"/>
            <a:ext cx="8839202" cy="91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00" y="1897022"/>
            <a:ext cx="8839200" cy="88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700" y="2780954"/>
            <a:ext cx="8839201" cy="108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700" y="3866475"/>
            <a:ext cx="8839199" cy="109015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375200" y="367750"/>
            <a:ext cx="335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Draft 2 Digital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2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2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184"/>
            <a:ext cx="9144003" cy="506313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250975" y="3759475"/>
            <a:ext cx="113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Calibre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Publishing Tools</a:t>
            </a:r>
            <a:endParaRPr/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855275" y="1201550"/>
            <a:ext cx="3905700" cy="24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>
                <a:latin typeface="Inria Sans"/>
                <a:ea typeface="Inria Sans"/>
                <a:cs typeface="Inria Sans"/>
                <a:sym typeface="Inria Sans"/>
              </a:rPr>
              <a:t>Bowker</a:t>
            </a:r>
            <a:r>
              <a:rPr lang="en" sz="1700"/>
              <a:t> (owns all US ISBNs)</a:t>
            </a:r>
            <a:endParaRPr sz="17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/>
              <a:t>www.myidentifiers.com</a:t>
            </a:r>
            <a:endParaRPr sz="1700"/>
          </a:p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SzPts val="1700"/>
              <a:buChar char="●"/>
            </a:pPr>
            <a:r>
              <a:rPr b="1" lang="en" sz="1700">
                <a:latin typeface="Inria Sans"/>
                <a:ea typeface="Inria Sans"/>
                <a:cs typeface="Inria Sans"/>
                <a:sym typeface="Inria Sans"/>
              </a:rPr>
              <a:t>Barcode maker</a:t>
            </a:r>
            <a:r>
              <a:rPr lang="en" sz="1700"/>
              <a:t> (free!)</a:t>
            </a:r>
            <a:endParaRPr sz="17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/>
              <a:t>prolificpress.com/barcode-creator</a:t>
            </a:r>
            <a:endParaRPr sz="17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219" name="Google Shape;219;p33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p33"/>
          <p:cNvSpPr txBox="1"/>
          <p:nvPr>
            <p:ph idx="2" type="body"/>
          </p:nvPr>
        </p:nvSpPr>
        <p:spPr>
          <a:xfrm>
            <a:off x="4815599" y="1201550"/>
            <a:ext cx="3473100" cy="249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>
                <a:latin typeface="Inria Sans"/>
                <a:ea typeface="Inria Sans"/>
                <a:cs typeface="Inria Sans"/>
                <a:sym typeface="Inria Sans"/>
              </a:rPr>
              <a:t>KDP</a:t>
            </a:r>
            <a:r>
              <a:rPr lang="en" sz="1700"/>
              <a:t> (Amazon’s publishing)</a:t>
            </a:r>
            <a:endParaRPr sz="17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/>
              <a:t>kdp.amazon.com/en_US</a:t>
            </a:r>
            <a:endParaRPr sz="1700"/>
          </a:p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SzPts val="1700"/>
              <a:buChar char="●"/>
            </a:pPr>
            <a:r>
              <a:rPr b="1" lang="en" sz="1700">
                <a:latin typeface="Inria Sans"/>
                <a:ea typeface="Inria Sans"/>
                <a:cs typeface="Inria Sans"/>
                <a:sym typeface="Inria Sans"/>
              </a:rPr>
              <a:t>IngramSpark </a:t>
            </a:r>
            <a:r>
              <a:rPr lang="en" sz="1700"/>
              <a:t>(multiple retailers)</a:t>
            </a:r>
            <a:endParaRPr sz="1700"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700"/>
              <a:t>www.ingramspark.com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7" name="Google Shape;2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7080"/>
            <a:ext cx="9144000" cy="387474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288225" y="280775"/>
            <a:ext cx="188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Bowker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5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5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7004"/>
            <a:ext cx="9143999" cy="464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6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6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4" name="Google Shape;2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45" y="0"/>
            <a:ext cx="82131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6"/>
          <p:cNvSpPr txBox="1"/>
          <p:nvPr/>
        </p:nvSpPr>
        <p:spPr>
          <a:xfrm>
            <a:off x="7473450" y="119250"/>
            <a:ext cx="120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KDP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7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2686"/>
            <a:ext cx="9143998" cy="387912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 txBox="1"/>
          <p:nvPr/>
        </p:nvSpPr>
        <p:spPr>
          <a:xfrm>
            <a:off x="785200" y="243500"/>
            <a:ext cx="25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IngramSpark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ctrTitle"/>
          </p:nvPr>
        </p:nvSpPr>
        <p:spPr>
          <a:xfrm>
            <a:off x="2704650" y="1517188"/>
            <a:ext cx="3615600" cy="1165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</a:t>
            </a:r>
            <a:r>
              <a:rPr lang="en">
                <a:solidFill>
                  <a:schemeClr val="accent3"/>
                </a:solidFill>
              </a:rPr>
              <a:t>.</a:t>
            </a:r>
            <a:endParaRPr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</a:t>
            </a:r>
            <a:endParaRPr/>
          </a:p>
        </p:txBody>
      </p:sp>
      <p:sp>
        <p:nvSpPr>
          <p:cNvPr id="259" name="Google Shape;259;p38"/>
          <p:cNvSpPr txBox="1"/>
          <p:nvPr>
            <p:ph idx="1" type="subTitle"/>
          </p:nvPr>
        </p:nvSpPr>
        <p:spPr>
          <a:xfrm>
            <a:off x="2956900" y="2779413"/>
            <a:ext cx="3111000" cy="84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These help with marketing a book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Author Websites</a:t>
            </a:r>
            <a:endParaRPr/>
          </a:p>
        </p:txBody>
      </p:sp>
      <p:sp>
        <p:nvSpPr>
          <p:cNvPr id="265" name="Google Shape;265;p39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>
                <a:latin typeface="Inria Sans"/>
                <a:ea typeface="Inria Sans"/>
                <a:cs typeface="Inria Sans"/>
                <a:sym typeface="Inria Sans"/>
              </a:rPr>
              <a:t>WordPress </a:t>
            </a:r>
            <a:r>
              <a:rPr lang="en" sz="2100"/>
              <a:t>(most popular, free)</a:t>
            </a:r>
            <a:endParaRPr sz="21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/>
              <a:t>wordpress.com</a:t>
            </a:r>
            <a:endParaRPr sz="2100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b="1" lang="en" sz="2100">
                <a:latin typeface="Inria Sans"/>
                <a:ea typeface="Inria Sans"/>
                <a:cs typeface="Inria Sans"/>
                <a:sym typeface="Inria Sans"/>
              </a:rPr>
              <a:t>Weebly</a:t>
            </a:r>
            <a:r>
              <a:rPr lang="en" sz="2100"/>
              <a:t> (free version, not all features)</a:t>
            </a:r>
            <a:endParaRPr sz="21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/>
              <a:t>       www.weebly.com</a:t>
            </a:r>
            <a:endParaRPr sz="2100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b="1" lang="en" sz="2100">
                <a:latin typeface="Inria Sans"/>
                <a:ea typeface="Inria Sans"/>
                <a:cs typeface="Inria Sans"/>
                <a:sym typeface="Inria Sans"/>
              </a:rPr>
              <a:t>Wix </a:t>
            </a:r>
            <a:r>
              <a:rPr lang="en" sz="2100"/>
              <a:t>(free version, not all features)</a:t>
            </a:r>
            <a:endParaRPr sz="21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100"/>
              <a:t>       www.wix.com</a:t>
            </a:r>
            <a:endParaRPr sz="2100"/>
          </a:p>
        </p:txBody>
      </p:sp>
      <p:sp>
        <p:nvSpPr>
          <p:cNvPr id="266" name="Google Shape;266;p39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 for Making Graphics</a:t>
            </a:r>
            <a:endParaRPr/>
          </a:p>
        </p:txBody>
      </p:sp>
      <p:sp>
        <p:nvSpPr>
          <p:cNvPr id="272" name="Google Shape;272;p40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Canva</a:t>
            </a:r>
            <a:r>
              <a:rPr lang="en" sz="2000"/>
              <a:t> (free and pay version)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www.canva.com</a:t>
            </a:r>
            <a:endParaRPr sz="2000"/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GIMP</a:t>
            </a:r>
            <a:r>
              <a:rPr lang="en" sz="2000"/>
              <a:t> (free photoshop)</a:t>
            </a:r>
            <a:endParaRPr sz="2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       www.gimp.org</a:t>
            </a:r>
            <a:endParaRPr sz="2000"/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Crop a circle</a:t>
            </a:r>
            <a:r>
              <a:rPr lang="en" sz="2000"/>
              <a:t> (free)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crop-circle.imageonline.co</a:t>
            </a:r>
            <a:endParaRPr sz="20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2100"/>
          </a:p>
        </p:txBody>
      </p:sp>
      <p:sp>
        <p:nvSpPr>
          <p:cNvPr id="273" name="Google Shape;273;p40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2788750" y="2161800"/>
            <a:ext cx="35664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Production tools</a:t>
            </a:r>
            <a:endParaRPr>
              <a:solidFill>
                <a:srgbClr val="45818E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Marketing tools</a:t>
            </a:r>
            <a:endParaRPr>
              <a:solidFill>
                <a:srgbClr val="45818E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Management tools</a:t>
            </a:r>
            <a:endParaRPr>
              <a:solidFill>
                <a:srgbClr val="45818E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en">
                <a:solidFill>
                  <a:srgbClr val="45818E"/>
                </a:solidFill>
              </a:rPr>
              <a:t>BONUS!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9" name="Google Shape;27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5780"/>
            <a:ext cx="9143999" cy="34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/>
          <p:nvPr/>
        </p:nvSpPr>
        <p:spPr>
          <a:xfrm>
            <a:off x="673375" y="405025"/>
            <a:ext cx="305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Canva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57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 txBox="1"/>
          <p:nvPr/>
        </p:nvSpPr>
        <p:spPr>
          <a:xfrm>
            <a:off x="275800" y="603800"/>
            <a:ext cx="8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Gimp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3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4" name="Google Shape;2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8632"/>
            <a:ext cx="9144001" cy="36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3"/>
          <p:cNvSpPr txBox="1"/>
          <p:nvPr/>
        </p:nvSpPr>
        <p:spPr>
          <a:xfrm>
            <a:off x="685800" y="330475"/>
            <a:ext cx="259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Crop A Circle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Mock-Ups</a:t>
            </a:r>
            <a:endParaRPr/>
          </a:p>
        </p:txBody>
      </p:sp>
      <p:sp>
        <p:nvSpPr>
          <p:cNvPr id="301" name="Google Shape;301;p44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>
                <a:latin typeface="Inria Sans"/>
                <a:ea typeface="Inria Sans"/>
                <a:cs typeface="Inria Sans"/>
                <a:sym typeface="Inria Sans"/>
              </a:rPr>
              <a:t>BookBrush</a:t>
            </a:r>
            <a:r>
              <a:rPr lang="en" sz="2100"/>
              <a:t> (mock ups, paste your covers in) (free version, $8-$20 mo pending on plan you get)</a:t>
            </a:r>
            <a:endParaRPr sz="21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/>
              <a:t>       bookbrush.com</a:t>
            </a:r>
            <a:endParaRPr sz="2100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b="1" lang="en" sz="2100">
                <a:latin typeface="Inria Sans"/>
                <a:ea typeface="Inria Sans"/>
                <a:cs typeface="Inria Sans"/>
                <a:sym typeface="Inria Sans"/>
              </a:rPr>
              <a:t>3D cover maker </a:t>
            </a:r>
            <a:r>
              <a:rPr lang="en" sz="2100"/>
              <a:t>(free)</a:t>
            </a:r>
            <a:endParaRPr sz="2100"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100"/>
              <a:t>diybookcovers.com/3Dmockups</a:t>
            </a:r>
            <a:endParaRPr sz="2100"/>
          </a:p>
        </p:txBody>
      </p:sp>
      <p:sp>
        <p:nvSpPr>
          <p:cNvPr id="302" name="Google Shape;302;p44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682" y="0"/>
            <a:ext cx="769458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5"/>
          <p:cNvSpPr txBox="1"/>
          <p:nvPr/>
        </p:nvSpPr>
        <p:spPr>
          <a:xfrm>
            <a:off x="77025" y="616225"/>
            <a:ext cx="115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BookBrush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6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6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195"/>
            <a:ext cx="9143999" cy="489311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6"/>
          <p:cNvSpPr txBox="1"/>
          <p:nvPr/>
        </p:nvSpPr>
        <p:spPr>
          <a:xfrm>
            <a:off x="3108475" y="125200"/>
            <a:ext cx="222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3D Book Covers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Royalty-Free Photos</a:t>
            </a:r>
            <a:endParaRPr/>
          </a:p>
        </p:txBody>
      </p:sp>
      <p:sp>
        <p:nvSpPr>
          <p:cNvPr id="324" name="Google Shape;324;p47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5" name="Google Shape;325;p47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>
                <a:latin typeface="Inria Sans"/>
                <a:ea typeface="Inria Sans"/>
                <a:cs typeface="Inria Sans"/>
                <a:sym typeface="Inria Sans"/>
              </a:rPr>
              <a:t>Pexels </a:t>
            </a:r>
            <a:r>
              <a:rPr lang="en" sz="2100"/>
              <a:t>(free)</a:t>
            </a:r>
            <a:endParaRPr sz="21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/>
              <a:t>www.pexels.com</a:t>
            </a:r>
            <a:endParaRPr sz="2100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●"/>
            </a:pPr>
            <a:r>
              <a:rPr b="1" lang="en" sz="2100">
                <a:latin typeface="Inria Sans"/>
                <a:ea typeface="Inria Sans"/>
                <a:cs typeface="Inria Sans"/>
                <a:sym typeface="Inria Sans"/>
              </a:rPr>
              <a:t>Pixabay</a:t>
            </a:r>
            <a:r>
              <a:rPr lang="en" sz="2100"/>
              <a:t> (free)</a:t>
            </a:r>
            <a:endParaRPr sz="21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100"/>
              <a:t>        pixabay.com</a:t>
            </a:r>
            <a:endParaRPr sz="2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1" name="Google Shape;3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665" y="0"/>
            <a:ext cx="653466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8"/>
          <p:cNvSpPr txBox="1"/>
          <p:nvPr/>
        </p:nvSpPr>
        <p:spPr>
          <a:xfrm>
            <a:off x="201275" y="752900"/>
            <a:ext cx="85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Pexels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9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9" name="Google Shape;3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3566"/>
            <a:ext cx="9144001" cy="372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9"/>
          <p:cNvSpPr txBox="1"/>
          <p:nvPr/>
        </p:nvSpPr>
        <p:spPr>
          <a:xfrm>
            <a:off x="437325" y="355325"/>
            <a:ext cx="209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Pixabay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Miscellaneous Fun</a:t>
            </a:r>
            <a:endParaRPr/>
          </a:p>
        </p:txBody>
      </p:sp>
      <p:sp>
        <p:nvSpPr>
          <p:cNvPr id="346" name="Google Shape;346;p50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Coolors</a:t>
            </a:r>
            <a:r>
              <a:rPr lang="en"/>
              <a:t> (free color palettes)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coolors.co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Bold and Italics</a:t>
            </a:r>
            <a:r>
              <a:rPr lang="en"/>
              <a:t> (free, for social media)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       yaytext.com/bold-italic</a:t>
            </a:r>
            <a:endParaRPr/>
          </a:p>
        </p:txBody>
      </p:sp>
      <p:sp>
        <p:nvSpPr>
          <p:cNvPr id="347" name="Google Shape;347;p50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ctrTitle"/>
          </p:nvPr>
        </p:nvSpPr>
        <p:spPr>
          <a:xfrm>
            <a:off x="2704650" y="1517188"/>
            <a:ext cx="3615600" cy="1165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1.</a:t>
            </a:r>
            <a:endParaRPr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Production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 </a:t>
            </a:r>
            <a:endParaRPr/>
          </a:p>
        </p:txBody>
      </p:sp>
      <p:sp>
        <p:nvSpPr>
          <p:cNvPr id="81" name="Google Shape;81;p15"/>
          <p:cNvSpPr txBox="1"/>
          <p:nvPr>
            <p:ph idx="1" type="subTitle"/>
          </p:nvPr>
        </p:nvSpPr>
        <p:spPr>
          <a:xfrm>
            <a:off x="2956900" y="2779413"/>
            <a:ext cx="3111000" cy="84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These help with the creation of a book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1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4" name="Google Shape;35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3694"/>
            <a:ext cx="9144001" cy="380681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1"/>
          <p:cNvSpPr txBox="1"/>
          <p:nvPr/>
        </p:nvSpPr>
        <p:spPr>
          <a:xfrm>
            <a:off x="449750" y="355325"/>
            <a:ext cx="152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Coolors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2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2" name="Google Shape;36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1602"/>
            <a:ext cx="9144001" cy="330029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2"/>
          <p:cNvSpPr txBox="1"/>
          <p:nvPr/>
        </p:nvSpPr>
        <p:spPr>
          <a:xfrm>
            <a:off x="561550" y="218650"/>
            <a:ext cx="206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Bold and Italics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Trailers</a:t>
            </a:r>
            <a:endParaRPr/>
          </a:p>
        </p:txBody>
      </p:sp>
      <p:sp>
        <p:nvSpPr>
          <p:cNvPr id="369" name="Google Shape;369;p53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Filmora</a:t>
            </a:r>
            <a:r>
              <a:rPr lang="en"/>
              <a:t> (video making software) ($50-$60 year)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filmora.wondershare.com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BenSound</a:t>
            </a:r>
            <a:r>
              <a:rPr lang="en"/>
              <a:t> (royalty-free music, some free) (£10-£20 per mo)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       www.bensound.com</a:t>
            </a:r>
            <a:endParaRPr/>
          </a:p>
        </p:txBody>
      </p:sp>
      <p:sp>
        <p:nvSpPr>
          <p:cNvPr id="370" name="Google Shape;370;p53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4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6" name="Google Shape;37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153" y="0"/>
            <a:ext cx="73973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4"/>
          <p:cNvSpPr txBox="1"/>
          <p:nvPr/>
        </p:nvSpPr>
        <p:spPr>
          <a:xfrm>
            <a:off x="176425" y="777725"/>
            <a:ext cx="9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Filmora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5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4" name="Google Shape;38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4468"/>
            <a:ext cx="9143999" cy="389736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5"/>
          <p:cNvSpPr txBox="1"/>
          <p:nvPr/>
        </p:nvSpPr>
        <p:spPr>
          <a:xfrm>
            <a:off x="524300" y="218650"/>
            <a:ext cx="285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BenSound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6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Email Campaigns</a:t>
            </a:r>
            <a:endParaRPr/>
          </a:p>
        </p:txBody>
      </p:sp>
      <p:sp>
        <p:nvSpPr>
          <p:cNvPr id="391" name="Google Shape;391;p56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MailChimp</a:t>
            </a:r>
            <a:r>
              <a:rPr lang="en" sz="2000"/>
              <a:t> (free up to 1,000 subscribers)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mailchimp.com</a:t>
            </a:r>
            <a:endParaRPr sz="2000"/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MailerLite</a:t>
            </a:r>
            <a:r>
              <a:rPr lang="en" sz="2000"/>
              <a:t> (“  “)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www.mailerlite.com</a:t>
            </a:r>
            <a:endParaRPr sz="2000"/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Constant Contact </a:t>
            </a:r>
            <a:r>
              <a:rPr lang="en" sz="2000"/>
              <a:t>(“   “)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000"/>
              <a:t>www.constantcontact.com</a:t>
            </a:r>
            <a:endParaRPr sz="2000"/>
          </a:p>
        </p:txBody>
      </p:sp>
      <p:sp>
        <p:nvSpPr>
          <p:cNvPr id="392" name="Google Shape;392;p56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Newsletter Swaps/Email Marketing</a:t>
            </a:r>
            <a:endParaRPr/>
          </a:p>
        </p:txBody>
      </p:sp>
      <p:sp>
        <p:nvSpPr>
          <p:cNvPr id="398" name="Google Shape;398;p57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Book Funnel </a:t>
            </a:r>
            <a:r>
              <a:rPr lang="en"/>
              <a:t>(sending out ARCs, doing promos) ($20/100/250 annually pending on how many books)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bookfunnel.com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Prolific Works</a:t>
            </a:r>
            <a:r>
              <a:rPr lang="en"/>
              <a:t> (free ebook giveaways) (free version, $20/50 month pending plan)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www.prolificworks.com</a:t>
            </a:r>
            <a:endParaRPr/>
          </a:p>
        </p:txBody>
      </p:sp>
      <p:sp>
        <p:nvSpPr>
          <p:cNvPr id="399" name="Google Shape;399;p57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8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8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6" name="Google Shape;40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5535"/>
            <a:ext cx="9144003" cy="412998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8"/>
          <p:cNvSpPr txBox="1"/>
          <p:nvPr/>
        </p:nvSpPr>
        <p:spPr>
          <a:xfrm>
            <a:off x="561550" y="206225"/>
            <a:ext cx="180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BookFunnel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59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4" name="Google Shape;41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3712"/>
            <a:ext cx="9143998" cy="390612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9"/>
          <p:cNvSpPr txBox="1"/>
          <p:nvPr/>
        </p:nvSpPr>
        <p:spPr>
          <a:xfrm>
            <a:off x="598825" y="305625"/>
            <a:ext cx="213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Prolific Works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0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Universal Links</a:t>
            </a:r>
            <a:endParaRPr/>
          </a:p>
        </p:txBody>
      </p:sp>
      <p:sp>
        <p:nvSpPr>
          <p:cNvPr id="421" name="Google Shape;421;p60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Booklinker </a:t>
            </a:r>
            <a:r>
              <a:rPr lang="en" sz="2000"/>
              <a:t>(free, paste link in, get short universal link)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booklinker.com</a:t>
            </a:r>
            <a:endParaRPr sz="2000"/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Tiny URL</a:t>
            </a:r>
            <a:r>
              <a:rPr lang="en" sz="2000"/>
              <a:t> (“   “)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tinyurl.com/app</a:t>
            </a:r>
            <a:endParaRPr sz="2000"/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latin typeface="Inria Sans"/>
                <a:ea typeface="Inria Sans"/>
                <a:cs typeface="Inria Sans"/>
                <a:sym typeface="Inria Sans"/>
              </a:rPr>
              <a:t>Books2Read</a:t>
            </a:r>
            <a:r>
              <a:rPr lang="en" sz="2000"/>
              <a:t> (“   “)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books2read.com</a:t>
            </a:r>
            <a:endParaRPr sz="2000"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2300"/>
          </a:p>
        </p:txBody>
      </p:sp>
      <p:sp>
        <p:nvSpPr>
          <p:cNvPr id="422" name="Google Shape;422;p60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Drafting</a:t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Scrivener</a:t>
            </a:r>
            <a:r>
              <a:rPr lang="en"/>
              <a:t> (most popular, $60)  www.literatureandlatte.com/scrivener/overview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iA Writer </a:t>
            </a:r>
            <a:r>
              <a:rPr lang="en"/>
              <a:t>  (Windows $30, Mac $50)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https://ia.net/writer</a:t>
            </a:r>
            <a:endParaRPr/>
          </a:p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1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1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0" name="Google Shape;43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0992"/>
            <a:ext cx="9144001" cy="404151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1"/>
          <p:cNvSpPr txBox="1"/>
          <p:nvPr/>
        </p:nvSpPr>
        <p:spPr>
          <a:xfrm>
            <a:off x="598825" y="150800"/>
            <a:ext cx="19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BookLinker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2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QR Codes</a:t>
            </a:r>
            <a:endParaRPr/>
          </a:p>
        </p:txBody>
      </p:sp>
      <p:sp>
        <p:nvSpPr>
          <p:cNvPr id="437" name="Google Shape;437;p62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Flowcode </a:t>
            </a:r>
            <a:r>
              <a:rPr lang="en"/>
              <a:t>(lots of options) (free version, $5 mo)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www.flowcode.com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QR Code Generator </a:t>
            </a:r>
            <a:r>
              <a:rPr lang="en"/>
              <a:t>(free)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www.qr-code-generator.com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QR Code Monkey</a:t>
            </a:r>
            <a:r>
              <a:rPr lang="en"/>
              <a:t> (free)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       www.qrcode-monkey.com</a:t>
            </a:r>
            <a:endParaRPr/>
          </a:p>
        </p:txBody>
      </p:sp>
      <p:sp>
        <p:nvSpPr>
          <p:cNvPr id="438" name="Google Shape;438;p62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3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3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3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6" name="Google Shape;44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3048"/>
            <a:ext cx="9143999" cy="399740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3"/>
          <p:cNvSpPr txBox="1"/>
          <p:nvPr/>
        </p:nvSpPr>
        <p:spPr>
          <a:xfrm>
            <a:off x="834875" y="144125"/>
            <a:ext cx="142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Flowcode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4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Amazon Ads</a:t>
            </a:r>
            <a:endParaRPr/>
          </a:p>
        </p:txBody>
      </p:sp>
      <p:sp>
        <p:nvSpPr>
          <p:cNvPr id="453" name="Google Shape;453;p64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Publisher Rocket</a:t>
            </a:r>
            <a:r>
              <a:rPr lang="en"/>
              <a:t> (AWESOME, keyword finder) ($97)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publisherrocket.com</a:t>
            </a:r>
            <a:endParaRPr/>
          </a:p>
        </p:txBody>
      </p:sp>
      <p:sp>
        <p:nvSpPr>
          <p:cNvPr id="454" name="Google Shape;454;p64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5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5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5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2" name="Google Shape;46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22" y="65450"/>
            <a:ext cx="888935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6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66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66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0" name="Google Shape;47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779" y="0"/>
            <a:ext cx="87056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7"/>
          <p:cNvSpPr txBox="1"/>
          <p:nvPr>
            <p:ph type="ctrTitle"/>
          </p:nvPr>
        </p:nvSpPr>
        <p:spPr>
          <a:xfrm>
            <a:off x="2704650" y="1517188"/>
            <a:ext cx="3615600" cy="1165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3</a:t>
            </a:r>
            <a:r>
              <a:rPr lang="en">
                <a:solidFill>
                  <a:schemeClr val="accent3"/>
                </a:solidFill>
              </a:rPr>
              <a:t>.</a:t>
            </a:r>
            <a:endParaRPr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 tools </a:t>
            </a:r>
            <a:endParaRPr/>
          </a:p>
        </p:txBody>
      </p:sp>
      <p:sp>
        <p:nvSpPr>
          <p:cNvPr id="476" name="Google Shape;476;p67"/>
          <p:cNvSpPr txBox="1"/>
          <p:nvPr>
            <p:ph idx="1" type="subTitle"/>
          </p:nvPr>
        </p:nvSpPr>
        <p:spPr>
          <a:xfrm>
            <a:off x="2956900" y="2779413"/>
            <a:ext cx="3111000" cy="84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These help with managing multiple books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8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Managers</a:t>
            </a:r>
            <a:endParaRPr/>
          </a:p>
        </p:txBody>
      </p:sp>
      <p:sp>
        <p:nvSpPr>
          <p:cNvPr id="482" name="Google Shape;482;p68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Trello</a:t>
            </a:r>
            <a:r>
              <a:rPr lang="en"/>
              <a:t> (boards, more visual) (free version, $5/10 mo)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trello.com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68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9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69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0" name="Google Shape;49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2133"/>
            <a:ext cx="9144000" cy="376968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9"/>
          <p:cNvSpPr txBox="1"/>
          <p:nvPr/>
        </p:nvSpPr>
        <p:spPr>
          <a:xfrm>
            <a:off x="337925" y="231075"/>
            <a:ext cx="18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Trello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0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Hiring Professionals</a:t>
            </a:r>
            <a:endParaRPr/>
          </a:p>
        </p:txBody>
      </p:sp>
      <p:sp>
        <p:nvSpPr>
          <p:cNvPr id="497" name="Google Shape;497;p70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iPubHub </a:t>
            </a:r>
            <a:r>
              <a:rPr lang="en"/>
              <a:t>(lists of qualified pros)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www.ipubhub.com</a:t>
            </a:r>
            <a:endParaRPr/>
          </a:p>
        </p:txBody>
      </p:sp>
      <p:sp>
        <p:nvSpPr>
          <p:cNvPr id="498" name="Google Shape;498;p70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855300" y="6074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855300" y="1201550"/>
            <a:ext cx="7433400" cy="25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2125"/>
            <a:ext cx="914400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151575" y="71925"/>
            <a:ext cx="23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Scrivener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7506A"/>
            </a:gs>
            <a:gs pos="100000">
              <a:srgbClr val="14151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1"/>
          <p:cNvSpPr txBox="1"/>
          <p:nvPr>
            <p:ph idx="4294967295" type="ctrTitle"/>
          </p:nvPr>
        </p:nvSpPr>
        <p:spPr>
          <a:xfrm>
            <a:off x="855300" y="179900"/>
            <a:ext cx="7433400" cy="81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Thank You!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504" name="Google Shape;504;p71"/>
          <p:cNvSpPr txBox="1"/>
          <p:nvPr>
            <p:ph idx="4294967295" type="subTitle"/>
          </p:nvPr>
        </p:nvSpPr>
        <p:spPr>
          <a:xfrm>
            <a:off x="855300" y="3187653"/>
            <a:ext cx="7433400" cy="27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info@orangeblossombooks.com  </a:t>
            </a:r>
            <a:r>
              <a:rPr lang="en" sz="1600">
                <a:solidFill>
                  <a:srgbClr val="000000"/>
                </a:solidFill>
              </a:rPr>
              <a:t>  </a:t>
            </a:r>
            <a:r>
              <a:rPr lang="en" sz="1600">
                <a:solidFill>
                  <a:schemeClr val="lt2"/>
                </a:solidFill>
              </a:rPr>
              <a:t>                     orangeblossombooks.com  </a:t>
            </a:r>
            <a:endParaRPr sz="1600">
              <a:solidFill>
                <a:schemeClr val="lt2"/>
              </a:solidFill>
            </a:endParaRPr>
          </a:p>
        </p:txBody>
      </p:sp>
      <p:sp>
        <p:nvSpPr>
          <p:cNvPr id="505" name="Google Shape;505;p71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6" name="Google Shape;50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575" y="994400"/>
            <a:ext cx="2040850" cy="204085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71"/>
          <p:cNvSpPr txBox="1"/>
          <p:nvPr/>
        </p:nvSpPr>
        <p:spPr>
          <a:xfrm>
            <a:off x="5804450" y="1814725"/>
            <a:ext cx="2907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Inria Sans Light"/>
                <a:ea typeface="Inria Sans Light"/>
                <a:cs typeface="Inria Sans Light"/>
                <a:sym typeface="Inria Sans Light"/>
              </a:rPr>
              <a:t>orangeblossombooks.com/toptools</a:t>
            </a:r>
            <a:endParaRPr sz="1900">
              <a:solidFill>
                <a:schemeClr val="lt1"/>
              </a:solidFill>
              <a:latin typeface="Inria Sans Light"/>
              <a:ea typeface="Inria Sans Light"/>
              <a:cs typeface="Inria Sans Light"/>
              <a:sym typeface="Inria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151575" y="71925"/>
            <a:ext cx="23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Scrivener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529" y="-77350"/>
            <a:ext cx="783274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625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188850" y="392600"/>
            <a:ext cx="123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iA Writer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idx="12" type="sldNum"/>
          </p:nvPr>
        </p:nvSpPr>
        <p:spPr>
          <a:xfrm>
            <a:off x="8480584" y="4721823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b="33598" l="11496" r="0" t="0"/>
          <a:stretch/>
        </p:blipFill>
        <p:spPr>
          <a:xfrm>
            <a:off x="1754250" y="738825"/>
            <a:ext cx="5420350" cy="30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213700" y="380175"/>
            <a:ext cx="10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ria Sans"/>
                <a:ea typeface="Inria Sans"/>
                <a:cs typeface="Inria Sans"/>
                <a:sym typeface="Inria Sans"/>
              </a:rPr>
              <a:t>iA Writer</a:t>
            </a:r>
            <a:endParaRPr b="1"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bastian template">
  <a:themeElements>
    <a:clrScheme name="Custom 347">
      <a:dk1>
        <a:srgbClr val="2C3242"/>
      </a:dk1>
      <a:lt1>
        <a:srgbClr val="FFFFFF"/>
      </a:lt1>
      <a:dk2>
        <a:srgbClr val="918899"/>
      </a:dk2>
      <a:lt2>
        <a:srgbClr val="EFEDF1"/>
      </a:lt2>
      <a:accent1>
        <a:srgbClr val="7F67B6"/>
      </a:accent1>
      <a:accent2>
        <a:srgbClr val="6A8BE2"/>
      </a:accent2>
      <a:accent3>
        <a:srgbClr val="7FC29D"/>
      </a:accent3>
      <a:accent4>
        <a:srgbClr val="FCCA39"/>
      </a:accent4>
      <a:accent5>
        <a:srgbClr val="F98C32"/>
      </a:accent5>
      <a:accent6>
        <a:srgbClr val="E63350"/>
      </a:accent6>
      <a:hlink>
        <a:srgbClr val="7F67B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